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  <p:sldMasterId id="2147483681" r:id="rId2"/>
    <p:sldMasterId id="2147483693" r:id="rId3"/>
  </p:sldMasterIdLst>
  <p:notesMasterIdLst>
    <p:notesMasterId r:id="rId69"/>
  </p:notesMasterIdLst>
  <p:handoutMasterIdLst>
    <p:handoutMasterId r:id="rId70"/>
  </p:handoutMasterIdLst>
  <p:sldIdLst>
    <p:sldId id="390" r:id="rId4"/>
    <p:sldId id="441" r:id="rId5"/>
    <p:sldId id="538" r:id="rId6"/>
    <p:sldId id="395" r:id="rId7"/>
    <p:sldId id="396" r:id="rId8"/>
    <p:sldId id="512" r:id="rId9"/>
    <p:sldId id="513" r:id="rId10"/>
    <p:sldId id="421" r:id="rId11"/>
    <p:sldId id="545" r:id="rId12"/>
    <p:sldId id="515" r:id="rId13"/>
    <p:sldId id="544" r:id="rId14"/>
    <p:sldId id="425" r:id="rId15"/>
    <p:sldId id="542" r:id="rId16"/>
    <p:sldId id="516" r:id="rId17"/>
    <p:sldId id="440" r:id="rId18"/>
    <p:sldId id="452" r:id="rId19"/>
    <p:sldId id="477" r:id="rId20"/>
    <p:sldId id="459" r:id="rId21"/>
    <p:sldId id="475" r:id="rId22"/>
    <p:sldId id="451" r:id="rId23"/>
    <p:sldId id="470" r:id="rId24"/>
    <p:sldId id="471" r:id="rId25"/>
    <p:sldId id="493" r:id="rId26"/>
    <p:sldId id="494" r:id="rId27"/>
    <p:sldId id="454" r:id="rId28"/>
    <p:sldId id="497" r:id="rId29"/>
    <p:sldId id="546" r:id="rId30"/>
    <p:sldId id="463" r:id="rId31"/>
    <p:sldId id="462" r:id="rId32"/>
    <p:sldId id="483" r:id="rId33"/>
    <p:sldId id="448" r:id="rId34"/>
    <p:sldId id="505" r:id="rId35"/>
    <p:sldId id="506" r:id="rId36"/>
    <p:sldId id="427" r:id="rId37"/>
    <p:sldId id="429" r:id="rId38"/>
    <p:sldId id="543" r:id="rId39"/>
    <p:sldId id="539" r:id="rId40"/>
    <p:sldId id="517" r:id="rId41"/>
    <p:sldId id="540" r:id="rId42"/>
    <p:sldId id="431" r:id="rId43"/>
    <p:sldId id="432" r:id="rId44"/>
    <p:sldId id="458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406" r:id="rId53"/>
    <p:sldId id="532" r:id="rId54"/>
    <p:sldId id="533" r:id="rId55"/>
    <p:sldId id="535" r:id="rId56"/>
    <p:sldId id="534" r:id="rId57"/>
    <p:sldId id="536" r:id="rId58"/>
    <p:sldId id="537" r:id="rId59"/>
    <p:sldId id="417" r:id="rId60"/>
    <p:sldId id="409" r:id="rId61"/>
    <p:sldId id="541" r:id="rId62"/>
    <p:sldId id="401" r:id="rId63"/>
    <p:sldId id="402" r:id="rId64"/>
    <p:sldId id="403" r:id="rId65"/>
    <p:sldId id="404" r:id="rId66"/>
    <p:sldId id="397" r:id="rId67"/>
    <p:sldId id="392" r:id="rId68"/>
  </p:sldIdLst>
  <p:sldSz cx="9144000" cy="5143500" type="screen16x9"/>
  <p:notesSz cx="6858000" cy="9144000"/>
  <p:embeddedFontLst>
    <p:embeddedFont>
      <p:font typeface="Calibri" pitchFamily="34" charset="0"/>
      <p:regular r:id="rId71"/>
      <p:bold r:id="rId72"/>
      <p:italic r:id="rId73"/>
      <p:boldItalic r:id="rId74"/>
    </p:embeddedFont>
    <p:embeddedFont>
      <p:font typeface="Calibri Light" charset="0"/>
      <p:regular r:id="rId75"/>
      <p:italic r:id="rId76"/>
    </p:embeddedFont>
    <p:embeddedFont>
      <p:font typeface="新細明體" pitchFamily="18" charset="-120"/>
      <p:regular r:id="rId7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1" autoAdjust="0"/>
  </p:normalViewPr>
  <p:slideViewPr>
    <p:cSldViewPr snapToGrid="0">
      <p:cViewPr varScale="1">
        <p:scale>
          <a:sx n="97" d="100"/>
          <a:sy n="97" d="100"/>
        </p:scale>
        <p:origin x="-114" y="-522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-176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font" Target="fonts/font6.fntdata"/><Relationship Id="rId7" Type="http://schemas.openxmlformats.org/officeDocument/2006/relationships/slide" Target="slides/slide4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font" Target="fonts/font4.fntdata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2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2982D-7602-4375-A3A1-0D1CAFE1E5E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CDA07EE-819F-4D2B-9627-64B5AC42CA99}">
      <dgm:prSet/>
      <dgm:spPr/>
      <dgm:t>
        <a:bodyPr/>
        <a:lstStyle/>
        <a:p>
          <a:pPr rtl="0"/>
          <a:r>
            <a:rPr lang="en-ZA" smtClean="0"/>
            <a:t>Dysmenorrhoea</a:t>
          </a:r>
          <a:endParaRPr lang="en-ZA"/>
        </a:p>
      </dgm:t>
    </dgm:pt>
    <dgm:pt modelId="{46864B8A-9D1F-44D4-AB1E-995C3F6BA591}" type="parTrans" cxnId="{AAC25A1D-D08B-475A-BB6D-269E3841F8A7}">
      <dgm:prSet/>
      <dgm:spPr/>
      <dgm:t>
        <a:bodyPr/>
        <a:lstStyle/>
        <a:p>
          <a:endParaRPr lang="en-ZA"/>
        </a:p>
      </dgm:t>
    </dgm:pt>
    <dgm:pt modelId="{3F95E5F2-3503-4E48-8FE5-0BA075F8AC77}" type="sibTrans" cxnId="{AAC25A1D-D08B-475A-BB6D-269E3841F8A7}">
      <dgm:prSet/>
      <dgm:spPr/>
      <dgm:t>
        <a:bodyPr/>
        <a:lstStyle/>
        <a:p>
          <a:endParaRPr lang="en-ZA"/>
        </a:p>
      </dgm:t>
    </dgm:pt>
    <dgm:pt modelId="{B79F5D65-CF14-4B8A-9770-6B418DAD14A2}">
      <dgm:prSet/>
      <dgm:spPr/>
      <dgm:t>
        <a:bodyPr/>
        <a:lstStyle/>
        <a:p>
          <a:pPr rtl="0"/>
          <a:r>
            <a:rPr lang="en-ZA" smtClean="0"/>
            <a:t>Endometriosis</a:t>
          </a:r>
          <a:endParaRPr lang="en-ZA"/>
        </a:p>
      </dgm:t>
    </dgm:pt>
    <dgm:pt modelId="{BC891D8F-8AFC-4D38-80CC-A211E10C103C}" type="parTrans" cxnId="{483C173F-B776-40FB-A0DF-2F02887153CF}">
      <dgm:prSet/>
      <dgm:spPr/>
      <dgm:t>
        <a:bodyPr/>
        <a:lstStyle/>
        <a:p>
          <a:endParaRPr lang="en-ZA"/>
        </a:p>
      </dgm:t>
    </dgm:pt>
    <dgm:pt modelId="{A3DF9CCD-367D-4C99-B3A1-739409F5F822}" type="sibTrans" cxnId="{483C173F-B776-40FB-A0DF-2F02887153CF}">
      <dgm:prSet/>
      <dgm:spPr/>
      <dgm:t>
        <a:bodyPr/>
        <a:lstStyle/>
        <a:p>
          <a:endParaRPr lang="en-ZA"/>
        </a:p>
      </dgm:t>
    </dgm:pt>
    <dgm:pt modelId="{9B4CD4FC-E93F-45E9-8037-B97BB634A958}">
      <dgm:prSet/>
      <dgm:spPr/>
      <dgm:t>
        <a:bodyPr/>
        <a:lstStyle/>
        <a:p>
          <a:pPr rtl="0"/>
          <a:r>
            <a:rPr lang="en-ZA" smtClean="0"/>
            <a:t>Abnormal Uterine Bleeding</a:t>
          </a:r>
          <a:endParaRPr lang="en-ZA"/>
        </a:p>
      </dgm:t>
    </dgm:pt>
    <dgm:pt modelId="{D8BFABAE-1A42-445A-B8A7-9EDE0F1CB216}" type="parTrans" cxnId="{8CB11D72-77E4-4455-8DD4-0CC10051B4C1}">
      <dgm:prSet/>
      <dgm:spPr/>
      <dgm:t>
        <a:bodyPr/>
        <a:lstStyle/>
        <a:p>
          <a:endParaRPr lang="en-ZA"/>
        </a:p>
      </dgm:t>
    </dgm:pt>
    <dgm:pt modelId="{50C7A22D-A693-442C-AF32-83DF08F66BAF}" type="sibTrans" cxnId="{8CB11D72-77E4-4455-8DD4-0CC10051B4C1}">
      <dgm:prSet/>
      <dgm:spPr/>
      <dgm:t>
        <a:bodyPr/>
        <a:lstStyle/>
        <a:p>
          <a:endParaRPr lang="en-ZA"/>
        </a:p>
      </dgm:t>
    </dgm:pt>
    <dgm:pt modelId="{3C38A47F-04B7-4FA7-9439-687D14BBF76A}">
      <dgm:prSet/>
      <dgm:spPr/>
      <dgm:t>
        <a:bodyPr/>
        <a:lstStyle/>
        <a:p>
          <a:pPr rtl="0"/>
          <a:r>
            <a:rPr lang="en-ZA" dirty="0" smtClean="0"/>
            <a:t>Fibroid uterus</a:t>
          </a:r>
          <a:endParaRPr lang="en-ZA" dirty="0"/>
        </a:p>
      </dgm:t>
    </dgm:pt>
    <dgm:pt modelId="{8F0E10C8-661B-4671-8A8F-873861A569DD}" type="parTrans" cxnId="{5BD78A0C-4E23-49E1-98CB-C04B15F51C82}">
      <dgm:prSet/>
      <dgm:spPr/>
      <dgm:t>
        <a:bodyPr/>
        <a:lstStyle/>
        <a:p>
          <a:endParaRPr lang="en-ZA"/>
        </a:p>
      </dgm:t>
    </dgm:pt>
    <dgm:pt modelId="{FDD77061-09C7-4693-94D5-6F9B1C1FFC07}" type="sibTrans" cxnId="{5BD78A0C-4E23-49E1-98CB-C04B15F51C82}">
      <dgm:prSet/>
      <dgm:spPr/>
      <dgm:t>
        <a:bodyPr/>
        <a:lstStyle/>
        <a:p>
          <a:endParaRPr lang="en-ZA"/>
        </a:p>
      </dgm:t>
    </dgm:pt>
    <dgm:pt modelId="{36664569-C9E9-41A1-AE3E-F5CA9A26D52C}" type="pres">
      <dgm:prSet presAssocID="{AE22982D-7602-4375-A3A1-0D1CAFE1E5E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1EAA1DD-55B6-493D-8B3A-52CB029AC76B}" type="pres">
      <dgm:prSet presAssocID="{CCDA07EE-819F-4D2B-9627-64B5AC42CA99}" presName="circle1" presStyleLbl="node1" presStyleIdx="0" presStyleCnt="4"/>
      <dgm:spPr/>
    </dgm:pt>
    <dgm:pt modelId="{FF9CFC31-5E79-42CC-80FD-DDEFA8D00EBE}" type="pres">
      <dgm:prSet presAssocID="{CCDA07EE-819F-4D2B-9627-64B5AC42CA99}" presName="space" presStyleCnt="0"/>
      <dgm:spPr/>
    </dgm:pt>
    <dgm:pt modelId="{05C438C4-430E-4510-9563-14E4FCBBFD92}" type="pres">
      <dgm:prSet presAssocID="{CCDA07EE-819F-4D2B-9627-64B5AC42CA99}" presName="rect1" presStyleLbl="alignAcc1" presStyleIdx="0" presStyleCnt="4"/>
      <dgm:spPr/>
      <dgm:t>
        <a:bodyPr/>
        <a:lstStyle/>
        <a:p>
          <a:endParaRPr lang="en-ZA"/>
        </a:p>
      </dgm:t>
    </dgm:pt>
    <dgm:pt modelId="{9BD48418-9D41-4C64-982B-FAE1234400AC}" type="pres">
      <dgm:prSet presAssocID="{B79F5D65-CF14-4B8A-9770-6B418DAD14A2}" presName="vertSpace2" presStyleLbl="node1" presStyleIdx="0" presStyleCnt="4"/>
      <dgm:spPr/>
    </dgm:pt>
    <dgm:pt modelId="{7C9D22F2-860C-482F-9030-FFC86A51AEDD}" type="pres">
      <dgm:prSet presAssocID="{B79F5D65-CF14-4B8A-9770-6B418DAD14A2}" presName="circle2" presStyleLbl="node1" presStyleIdx="1" presStyleCnt="4"/>
      <dgm:spPr/>
    </dgm:pt>
    <dgm:pt modelId="{43A41D1A-D6C7-4B28-AA8A-4D265A26C45D}" type="pres">
      <dgm:prSet presAssocID="{B79F5D65-CF14-4B8A-9770-6B418DAD14A2}" presName="rect2" presStyleLbl="alignAcc1" presStyleIdx="1" presStyleCnt="4"/>
      <dgm:spPr/>
      <dgm:t>
        <a:bodyPr/>
        <a:lstStyle/>
        <a:p>
          <a:endParaRPr lang="en-ZA"/>
        </a:p>
      </dgm:t>
    </dgm:pt>
    <dgm:pt modelId="{4E453BAF-84C5-482A-930F-0FB93969C954}" type="pres">
      <dgm:prSet presAssocID="{9B4CD4FC-E93F-45E9-8037-B97BB634A958}" presName="vertSpace3" presStyleLbl="node1" presStyleIdx="1" presStyleCnt="4"/>
      <dgm:spPr/>
    </dgm:pt>
    <dgm:pt modelId="{0D850F0A-D76E-4958-8717-1FFED6C156BF}" type="pres">
      <dgm:prSet presAssocID="{9B4CD4FC-E93F-45E9-8037-B97BB634A958}" presName="circle3" presStyleLbl="node1" presStyleIdx="2" presStyleCnt="4"/>
      <dgm:spPr/>
    </dgm:pt>
    <dgm:pt modelId="{FD9821DD-F30C-406C-B983-194820624A75}" type="pres">
      <dgm:prSet presAssocID="{9B4CD4FC-E93F-45E9-8037-B97BB634A958}" presName="rect3" presStyleLbl="alignAcc1" presStyleIdx="2" presStyleCnt="4"/>
      <dgm:spPr/>
      <dgm:t>
        <a:bodyPr/>
        <a:lstStyle/>
        <a:p>
          <a:endParaRPr lang="en-ZA"/>
        </a:p>
      </dgm:t>
    </dgm:pt>
    <dgm:pt modelId="{5AF9874E-ED28-40FF-BF0D-816BA6CE4B2D}" type="pres">
      <dgm:prSet presAssocID="{3C38A47F-04B7-4FA7-9439-687D14BBF76A}" presName="vertSpace4" presStyleLbl="node1" presStyleIdx="2" presStyleCnt="4"/>
      <dgm:spPr/>
    </dgm:pt>
    <dgm:pt modelId="{63167F53-48E9-436D-9CC4-531D7D479D87}" type="pres">
      <dgm:prSet presAssocID="{3C38A47F-04B7-4FA7-9439-687D14BBF76A}" presName="circle4" presStyleLbl="node1" presStyleIdx="3" presStyleCnt="4"/>
      <dgm:spPr/>
    </dgm:pt>
    <dgm:pt modelId="{6E66B229-1BB9-4AE8-830C-EDDAF1BAB515}" type="pres">
      <dgm:prSet presAssocID="{3C38A47F-04B7-4FA7-9439-687D14BBF76A}" presName="rect4" presStyleLbl="alignAcc1" presStyleIdx="3" presStyleCnt="4"/>
      <dgm:spPr/>
      <dgm:t>
        <a:bodyPr/>
        <a:lstStyle/>
        <a:p>
          <a:endParaRPr lang="en-ZA"/>
        </a:p>
      </dgm:t>
    </dgm:pt>
    <dgm:pt modelId="{260DA83C-A22B-4E6B-BEC2-E3D91611796A}" type="pres">
      <dgm:prSet presAssocID="{CCDA07EE-819F-4D2B-9627-64B5AC42CA9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986787-525E-4933-95EC-67231AA95442}" type="pres">
      <dgm:prSet presAssocID="{B79F5D65-CF14-4B8A-9770-6B418DAD14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CB3367-520C-4ABF-B448-910861D516C3}" type="pres">
      <dgm:prSet presAssocID="{9B4CD4FC-E93F-45E9-8037-B97BB634A95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9A9FA13-D16B-41A8-93EA-F59310247044}" type="pres">
      <dgm:prSet presAssocID="{3C38A47F-04B7-4FA7-9439-687D14BBF76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6C1365E-B9F9-4A80-9144-9EA8051F2EC6}" type="presOf" srcId="{3C38A47F-04B7-4FA7-9439-687D14BBF76A}" destId="{6E66B229-1BB9-4AE8-830C-EDDAF1BAB515}" srcOrd="0" destOrd="0" presId="urn:microsoft.com/office/officeart/2005/8/layout/target3"/>
    <dgm:cxn modelId="{073DC114-5BD8-4CFA-A498-D2401668B551}" type="presOf" srcId="{AE22982D-7602-4375-A3A1-0D1CAFE1E5E2}" destId="{36664569-C9E9-41A1-AE3E-F5CA9A26D52C}" srcOrd="0" destOrd="0" presId="urn:microsoft.com/office/officeart/2005/8/layout/target3"/>
    <dgm:cxn modelId="{21FF8E90-97F4-482C-960F-C874BAB48B8C}" type="presOf" srcId="{3C38A47F-04B7-4FA7-9439-687D14BBF76A}" destId="{19A9FA13-D16B-41A8-93EA-F59310247044}" srcOrd="1" destOrd="0" presId="urn:microsoft.com/office/officeart/2005/8/layout/target3"/>
    <dgm:cxn modelId="{BCCAA7CA-FE47-4A81-8338-F1F809C3FD87}" type="presOf" srcId="{B79F5D65-CF14-4B8A-9770-6B418DAD14A2}" destId="{43A41D1A-D6C7-4B28-AA8A-4D265A26C45D}" srcOrd="0" destOrd="0" presId="urn:microsoft.com/office/officeart/2005/8/layout/target3"/>
    <dgm:cxn modelId="{8CB11D72-77E4-4455-8DD4-0CC10051B4C1}" srcId="{AE22982D-7602-4375-A3A1-0D1CAFE1E5E2}" destId="{9B4CD4FC-E93F-45E9-8037-B97BB634A958}" srcOrd="2" destOrd="0" parTransId="{D8BFABAE-1A42-445A-B8A7-9EDE0F1CB216}" sibTransId="{50C7A22D-A693-442C-AF32-83DF08F66BAF}"/>
    <dgm:cxn modelId="{AAC25A1D-D08B-475A-BB6D-269E3841F8A7}" srcId="{AE22982D-7602-4375-A3A1-0D1CAFE1E5E2}" destId="{CCDA07EE-819F-4D2B-9627-64B5AC42CA99}" srcOrd="0" destOrd="0" parTransId="{46864B8A-9D1F-44D4-AB1E-995C3F6BA591}" sibTransId="{3F95E5F2-3503-4E48-8FE5-0BA075F8AC77}"/>
    <dgm:cxn modelId="{B4F8FE8A-EBAD-4225-BAA2-2BCB3145E7F5}" type="presOf" srcId="{CCDA07EE-819F-4D2B-9627-64B5AC42CA99}" destId="{260DA83C-A22B-4E6B-BEC2-E3D91611796A}" srcOrd="1" destOrd="0" presId="urn:microsoft.com/office/officeart/2005/8/layout/target3"/>
    <dgm:cxn modelId="{5BD78A0C-4E23-49E1-98CB-C04B15F51C82}" srcId="{AE22982D-7602-4375-A3A1-0D1CAFE1E5E2}" destId="{3C38A47F-04B7-4FA7-9439-687D14BBF76A}" srcOrd="3" destOrd="0" parTransId="{8F0E10C8-661B-4671-8A8F-873861A569DD}" sibTransId="{FDD77061-09C7-4693-94D5-6F9B1C1FFC07}"/>
    <dgm:cxn modelId="{6090ADE4-D2A5-4978-A767-44669702B54C}" type="presOf" srcId="{B79F5D65-CF14-4B8A-9770-6B418DAD14A2}" destId="{FA986787-525E-4933-95EC-67231AA95442}" srcOrd="1" destOrd="0" presId="urn:microsoft.com/office/officeart/2005/8/layout/target3"/>
    <dgm:cxn modelId="{76DB59C8-F039-418D-897E-5870964A1139}" type="presOf" srcId="{CCDA07EE-819F-4D2B-9627-64B5AC42CA99}" destId="{05C438C4-430E-4510-9563-14E4FCBBFD92}" srcOrd="0" destOrd="0" presId="urn:microsoft.com/office/officeart/2005/8/layout/target3"/>
    <dgm:cxn modelId="{51A94C95-E116-425F-AF4A-2E421B609861}" type="presOf" srcId="{9B4CD4FC-E93F-45E9-8037-B97BB634A958}" destId="{FD9821DD-F30C-406C-B983-194820624A75}" srcOrd="0" destOrd="0" presId="urn:microsoft.com/office/officeart/2005/8/layout/target3"/>
    <dgm:cxn modelId="{483C173F-B776-40FB-A0DF-2F02887153CF}" srcId="{AE22982D-7602-4375-A3A1-0D1CAFE1E5E2}" destId="{B79F5D65-CF14-4B8A-9770-6B418DAD14A2}" srcOrd="1" destOrd="0" parTransId="{BC891D8F-8AFC-4D38-80CC-A211E10C103C}" sibTransId="{A3DF9CCD-367D-4C99-B3A1-739409F5F822}"/>
    <dgm:cxn modelId="{600B7B40-5A3B-4D99-9EDD-5F76073D4DBC}" type="presOf" srcId="{9B4CD4FC-E93F-45E9-8037-B97BB634A958}" destId="{67CB3367-520C-4ABF-B448-910861D516C3}" srcOrd="1" destOrd="0" presId="urn:microsoft.com/office/officeart/2005/8/layout/target3"/>
    <dgm:cxn modelId="{D6154EB7-3551-4937-9CFE-E648497B5176}" type="presParOf" srcId="{36664569-C9E9-41A1-AE3E-F5CA9A26D52C}" destId="{81EAA1DD-55B6-493D-8B3A-52CB029AC76B}" srcOrd="0" destOrd="0" presId="urn:microsoft.com/office/officeart/2005/8/layout/target3"/>
    <dgm:cxn modelId="{2468CB3A-09B1-4292-8D58-FDE0326A5C83}" type="presParOf" srcId="{36664569-C9E9-41A1-AE3E-F5CA9A26D52C}" destId="{FF9CFC31-5E79-42CC-80FD-DDEFA8D00EBE}" srcOrd="1" destOrd="0" presId="urn:microsoft.com/office/officeart/2005/8/layout/target3"/>
    <dgm:cxn modelId="{EA162E5E-EB0A-40CE-A0E4-28B1516597B3}" type="presParOf" srcId="{36664569-C9E9-41A1-AE3E-F5CA9A26D52C}" destId="{05C438C4-430E-4510-9563-14E4FCBBFD92}" srcOrd="2" destOrd="0" presId="urn:microsoft.com/office/officeart/2005/8/layout/target3"/>
    <dgm:cxn modelId="{FA5C93D4-19F6-4AFA-A805-121556AAA75D}" type="presParOf" srcId="{36664569-C9E9-41A1-AE3E-F5CA9A26D52C}" destId="{9BD48418-9D41-4C64-982B-FAE1234400AC}" srcOrd="3" destOrd="0" presId="urn:microsoft.com/office/officeart/2005/8/layout/target3"/>
    <dgm:cxn modelId="{0054C7FC-23CB-4156-9590-428747FEAFCF}" type="presParOf" srcId="{36664569-C9E9-41A1-AE3E-F5CA9A26D52C}" destId="{7C9D22F2-860C-482F-9030-FFC86A51AEDD}" srcOrd="4" destOrd="0" presId="urn:microsoft.com/office/officeart/2005/8/layout/target3"/>
    <dgm:cxn modelId="{CC9E6F75-9003-47AB-8E10-C42ADC31CB3C}" type="presParOf" srcId="{36664569-C9E9-41A1-AE3E-F5CA9A26D52C}" destId="{43A41D1A-D6C7-4B28-AA8A-4D265A26C45D}" srcOrd="5" destOrd="0" presId="urn:microsoft.com/office/officeart/2005/8/layout/target3"/>
    <dgm:cxn modelId="{3822EBCE-97BE-46A2-A7FC-4321F1E4DE30}" type="presParOf" srcId="{36664569-C9E9-41A1-AE3E-F5CA9A26D52C}" destId="{4E453BAF-84C5-482A-930F-0FB93969C954}" srcOrd="6" destOrd="0" presId="urn:microsoft.com/office/officeart/2005/8/layout/target3"/>
    <dgm:cxn modelId="{4190DB7E-1F30-46C2-8F66-CA8589DC5D1B}" type="presParOf" srcId="{36664569-C9E9-41A1-AE3E-F5CA9A26D52C}" destId="{0D850F0A-D76E-4958-8717-1FFED6C156BF}" srcOrd="7" destOrd="0" presId="urn:microsoft.com/office/officeart/2005/8/layout/target3"/>
    <dgm:cxn modelId="{82E1430B-EEDB-4552-8931-B0C216D32589}" type="presParOf" srcId="{36664569-C9E9-41A1-AE3E-F5CA9A26D52C}" destId="{FD9821DD-F30C-406C-B983-194820624A75}" srcOrd="8" destOrd="0" presId="urn:microsoft.com/office/officeart/2005/8/layout/target3"/>
    <dgm:cxn modelId="{F64BB4DE-7801-4330-9EAF-E5E01E45BA9B}" type="presParOf" srcId="{36664569-C9E9-41A1-AE3E-F5CA9A26D52C}" destId="{5AF9874E-ED28-40FF-BF0D-816BA6CE4B2D}" srcOrd="9" destOrd="0" presId="urn:microsoft.com/office/officeart/2005/8/layout/target3"/>
    <dgm:cxn modelId="{9EB44731-9370-474B-8840-0EEA8D6D9F9E}" type="presParOf" srcId="{36664569-C9E9-41A1-AE3E-F5CA9A26D52C}" destId="{63167F53-48E9-436D-9CC4-531D7D479D87}" srcOrd="10" destOrd="0" presId="urn:microsoft.com/office/officeart/2005/8/layout/target3"/>
    <dgm:cxn modelId="{64999436-724E-4A12-8095-F46286125191}" type="presParOf" srcId="{36664569-C9E9-41A1-AE3E-F5CA9A26D52C}" destId="{6E66B229-1BB9-4AE8-830C-EDDAF1BAB515}" srcOrd="11" destOrd="0" presId="urn:microsoft.com/office/officeart/2005/8/layout/target3"/>
    <dgm:cxn modelId="{2226A91E-E8D7-41A5-BB92-2CB521CD179B}" type="presParOf" srcId="{36664569-C9E9-41A1-AE3E-F5CA9A26D52C}" destId="{260DA83C-A22B-4E6B-BEC2-E3D91611796A}" srcOrd="12" destOrd="0" presId="urn:microsoft.com/office/officeart/2005/8/layout/target3"/>
    <dgm:cxn modelId="{DD212470-65F8-4155-985D-2E3C7D7C0E4C}" type="presParOf" srcId="{36664569-C9E9-41A1-AE3E-F5CA9A26D52C}" destId="{FA986787-525E-4933-95EC-67231AA95442}" srcOrd="13" destOrd="0" presId="urn:microsoft.com/office/officeart/2005/8/layout/target3"/>
    <dgm:cxn modelId="{418A076F-83C5-4984-B890-9330F0D8B6AE}" type="presParOf" srcId="{36664569-C9E9-41A1-AE3E-F5CA9A26D52C}" destId="{67CB3367-520C-4ABF-B448-910861D516C3}" srcOrd="14" destOrd="0" presId="urn:microsoft.com/office/officeart/2005/8/layout/target3"/>
    <dgm:cxn modelId="{BED70DA6-D31F-4C08-B604-CC42A4B367EB}" type="presParOf" srcId="{36664569-C9E9-41A1-AE3E-F5CA9A26D52C}" destId="{19A9FA13-D16B-41A8-93EA-F5931024704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AA1DD-55B6-493D-8B3A-52CB029AC76B}">
      <dsp:nvSpPr>
        <dsp:cNvPr id="0" name=""/>
        <dsp:cNvSpPr/>
      </dsp:nvSpPr>
      <dsp:spPr>
        <a:xfrm>
          <a:off x="0" y="0"/>
          <a:ext cx="3263504" cy="32635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438C4-430E-4510-9563-14E4FCBBFD92}">
      <dsp:nvSpPr>
        <dsp:cNvPr id="0" name=""/>
        <dsp:cNvSpPr/>
      </dsp:nvSpPr>
      <dsp:spPr>
        <a:xfrm>
          <a:off x="1631752" y="0"/>
          <a:ext cx="6254947" cy="3263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smtClean="0"/>
            <a:t>Dysmenorrhoea</a:t>
          </a:r>
          <a:endParaRPr lang="en-ZA" sz="3200" kern="1200"/>
        </a:p>
      </dsp:txBody>
      <dsp:txXfrm>
        <a:off x="1631752" y="0"/>
        <a:ext cx="6254947" cy="693494"/>
      </dsp:txXfrm>
    </dsp:sp>
    <dsp:sp modelId="{7C9D22F2-860C-482F-9030-FFC86A51AEDD}">
      <dsp:nvSpPr>
        <dsp:cNvPr id="0" name=""/>
        <dsp:cNvSpPr/>
      </dsp:nvSpPr>
      <dsp:spPr>
        <a:xfrm>
          <a:off x="428334" y="693494"/>
          <a:ext cx="2406834" cy="24068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41D1A-D6C7-4B28-AA8A-4D265A26C45D}">
      <dsp:nvSpPr>
        <dsp:cNvPr id="0" name=""/>
        <dsp:cNvSpPr/>
      </dsp:nvSpPr>
      <dsp:spPr>
        <a:xfrm>
          <a:off x="1631752" y="693494"/>
          <a:ext cx="6254947" cy="24068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smtClean="0"/>
            <a:t>Endometriosis</a:t>
          </a:r>
          <a:endParaRPr lang="en-ZA" sz="3200" kern="1200"/>
        </a:p>
      </dsp:txBody>
      <dsp:txXfrm>
        <a:off x="1631752" y="693494"/>
        <a:ext cx="6254947" cy="693494"/>
      </dsp:txXfrm>
    </dsp:sp>
    <dsp:sp modelId="{0D850F0A-D76E-4958-8717-1FFED6C156BF}">
      <dsp:nvSpPr>
        <dsp:cNvPr id="0" name=""/>
        <dsp:cNvSpPr/>
      </dsp:nvSpPr>
      <dsp:spPr>
        <a:xfrm>
          <a:off x="856669" y="1386989"/>
          <a:ext cx="1550164" cy="15501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821DD-F30C-406C-B983-194820624A75}">
      <dsp:nvSpPr>
        <dsp:cNvPr id="0" name=""/>
        <dsp:cNvSpPr/>
      </dsp:nvSpPr>
      <dsp:spPr>
        <a:xfrm>
          <a:off x="1631752" y="1386989"/>
          <a:ext cx="6254947" cy="15501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smtClean="0"/>
            <a:t>Abnormal Uterine Bleeding</a:t>
          </a:r>
          <a:endParaRPr lang="en-ZA" sz="3200" kern="1200"/>
        </a:p>
      </dsp:txBody>
      <dsp:txXfrm>
        <a:off x="1631752" y="1386989"/>
        <a:ext cx="6254947" cy="693494"/>
      </dsp:txXfrm>
    </dsp:sp>
    <dsp:sp modelId="{63167F53-48E9-436D-9CC4-531D7D479D87}">
      <dsp:nvSpPr>
        <dsp:cNvPr id="0" name=""/>
        <dsp:cNvSpPr/>
      </dsp:nvSpPr>
      <dsp:spPr>
        <a:xfrm>
          <a:off x="1285004" y="2080483"/>
          <a:ext cx="693494" cy="6934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6B229-1BB9-4AE8-830C-EDDAF1BAB515}">
      <dsp:nvSpPr>
        <dsp:cNvPr id="0" name=""/>
        <dsp:cNvSpPr/>
      </dsp:nvSpPr>
      <dsp:spPr>
        <a:xfrm>
          <a:off x="1631752" y="2080483"/>
          <a:ext cx="6254947" cy="6934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Fibroid </a:t>
          </a:r>
          <a:r>
            <a:rPr lang="en-ZA" sz="3200" kern="1200" dirty="0" smtClean="0"/>
            <a:t>uterus</a:t>
          </a:r>
          <a:endParaRPr lang="en-ZA" sz="3200" kern="1200" dirty="0"/>
        </a:p>
      </dsp:txBody>
      <dsp:txXfrm>
        <a:off x="1631752" y="2080483"/>
        <a:ext cx="6254947" cy="69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46C13-A517-4745-A4F6-DCD3345BA7F3}" type="datetimeFigureOut">
              <a:rPr lang="en-ZA" smtClean="0"/>
              <a:pPr/>
              <a:t>24/01/2016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500B5-6060-495A-AEC6-75B943B70CD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1078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6594-446A-4685-B639-9048B9BF78E0}" type="datetimeFigureOut">
              <a:rPr lang="en-ZA" smtClean="0"/>
              <a:pPr/>
              <a:t>24/01/2016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E2003-7CFF-4AD0-AB54-A87B13B9CF6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5587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E2003-7CFF-4AD0-AB54-A87B13B9CF68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4381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E2003-7CFF-4AD0-AB54-A87B13B9CF68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03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E2003-7CFF-4AD0-AB54-A87B13B9CF68}" type="slidenum">
              <a:rPr lang="en-ZA" smtClean="0"/>
              <a:pPr/>
              <a:t>65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5060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0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44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44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79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8D4-B911-49CD-BB65-89F89A596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03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66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9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57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6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89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36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92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23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33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3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6679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68D4-B911-49CD-BB65-89F89A596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31249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29341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89314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481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7172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7547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21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9698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92539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434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8594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11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8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78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89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4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48F63A3B-78C7-47BE-AE5E-E10140E04643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38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70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F546-17FB-435B-A003-CACDBD7E2C2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927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6486" y="2689138"/>
            <a:ext cx="3558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endParaRPr lang="en-US" sz="3000" dirty="0">
              <a:solidFill>
                <a:srgbClr val="B8092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5161" y="3144859"/>
            <a:ext cx="2506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 defTabSz="514350">
              <a:defRPr sz="3200">
                <a:solidFill>
                  <a:srgbClr val="44546A">
                    <a:lumMod val="75000"/>
                  </a:srgbClr>
                </a:solidFill>
              </a:defRPr>
            </a:lvl1pPr>
          </a:lstStyle>
          <a:p>
            <a:r>
              <a:rPr lang="en-ZA" sz="1400" dirty="0"/>
              <a:t>Dr </a:t>
            </a:r>
            <a:r>
              <a:rPr lang="en-ZA" sz="1400" dirty="0" err="1"/>
              <a:t>Fulufhelo</a:t>
            </a:r>
            <a:r>
              <a:rPr lang="en-ZA" sz="1400" dirty="0"/>
              <a:t> Tshivhula</a:t>
            </a:r>
          </a:p>
          <a:p>
            <a:r>
              <a:rPr lang="en-ZA" sz="1400" dirty="0"/>
              <a:t>Specialist Gynaecologist</a:t>
            </a:r>
          </a:p>
          <a:p>
            <a:r>
              <a:rPr lang="en-ZA" sz="1400" dirty="0"/>
              <a:t>Polokwane</a:t>
            </a:r>
          </a:p>
          <a:p>
            <a:r>
              <a:rPr lang="en-ZA" sz="1400" dirty="0" smtClean="0"/>
              <a:t>Suite no. 5, </a:t>
            </a:r>
            <a:r>
              <a:rPr lang="en-ZA" sz="1400" dirty="0" err="1" smtClean="0"/>
              <a:t>Netcare</a:t>
            </a:r>
            <a:r>
              <a:rPr lang="en-ZA" sz="1400" dirty="0" smtClean="0"/>
              <a:t> </a:t>
            </a:r>
            <a:r>
              <a:rPr lang="en-ZA" sz="1400" dirty="0" err="1" smtClean="0"/>
              <a:t>Pholoso</a:t>
            </a:r>
            <a:endParaRPr lang="en-ZA" sz="1400" dirty="0"/>
          </a:p>
          <a:p>
            <a:r>
              <a:rPr lang="en-ZA" sz="1400" smtClean="0"/>
              <a:t>015 296 5124</a:t>
            </a:r>
            <a:endParaRPr lang="en-ZA" sz="1400" dirty="0"/>
          </a:p>
          <a:p>
            <a:endParaRPr lang="en-ZA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668" y="4143589"/>
            <a:ext cx="1067084" cy="3569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72" y="3964477"/>
            <a:ext cx="1177937" cy="5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tshivhula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92536" y="1676671"/>
            <a:ext cx="7426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4000" dirty="0"/>
              <a:t>Practical </a:t>
            </a:r>
            <a:r>
              <a:rPr lang="en-ZA" sz="4000" dirty="0" smtClean="0"/>
              <a:t>Approach </a:t>
            </a:r>
            <a:r>
              <a:rPr lang="en-ZA" sz="4000" dirty="0"/>
              <a:t>to Common </a:t>
            </a:r>
            <a:r>
              <a:rPr lang="en-ZA" sz="4000" dirty="0" err="1"/>
              <a:t>Gynecological</a:t>
            </a:r>
            <a:r>
              <a:rPr lang="en-ZA" sz="4000" dirty="0"/>
              <a:t> Conditions in General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257488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600" y="1467614"/>
            <a:ext cx="7738200" cy="1020028"/>
          </a:xfrm>
        </p:spPr>
        <p:txBody>
          <a:bodyPr>
            <a:no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/>
            </a:r>
            <a:br>
              <a:rPr lang="en-ZA" b="1" dirty="0" smtClean="0">
                <a:solidFill>
                  <a:srgbClr val="FF0000"/>
                </a:solidFill>
              </a:rPr>
            </a:br>
            <a:r>
              <a:rPr lang="en-ZA" b="1" dirty="0">
                <a:solidFill>
                  <a:srgbClr val="FF0000"/>
                </a:solidFill>
              </a:rPr>
              <a:t/>
            </a:r>
            <a:br>
              <a:rPr lang="en-ZA" b="1" dirty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FF0000"/>
                </a:solidFill>
              </a:rPr>
              <a:t/>
            </a:r>
            <a:br>
              <a:rPr lang="en-ZA" b="1" dirty="0" smtClean="0">
                <a:solidFill>
                  <a:srgbClr val="FF0000"/>
                </a:solidFill>
              </a:rPr>
            </a:br>
            <a:r>
              <a:rPr lang="en-ZA" b="1" dirty="0" smtClean="0">
                <a:solidFill>
                  <a:srgbClr val="FF0000"/>
                </a:solidFill>
              </a:rPr>
              <a:t>Management</a:t>
            </a:r>
            <a:br>
              <a:rPr lang="en-ZA" b="1" dirty="0" smtClean="0">
                <a:solidFill>
                  <a:srgbClr val="FF0000"/>
                </a:solidFill>
              </a:rPr>
            </a:b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660" y="1977628"/>
            <a:ext cx="7071360" cy="244197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/>
              <a:t>Lifestyle </a:t>
            </a:r>
            <a:r>
              <a:rPr lang="en-ZA" dirty="0" smtClean="0"/>
              <a:t>Modification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smtClean="0"/>
              <a:t>Pharmacological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smtClean="0"/>
              <a:t>Surgical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89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200" y="205245"/>
            <a:ext cx="6868799" cy="4669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800" y="170847"/>
            <a:ext cx="7143599" cy="485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800" y="205245"/>
            <a:ext cx="7143599" cy="4855954"/>
          </a:xfrm>
          <a:prstGeom prst="rect">
            <a:avLst/>
          </a:prstGeom>
        </p:spPr>
      </p:pic>
      <p:pic>
        <p:nvPicPr>
          <p:cNvPr id="9" name="Picture 8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21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32800"/>
            <a:ext cx="7886700" cy="1519199"/>
          </a:xfrm>
        </p:spPr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Medical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Treatment 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endParaRPr lang="en-US" altLang="zh-TW" dirty="0" smtClean="0"/>
          </a:p>
          <a:p>
            <a:pPr>
              <a:buFont typeface="Monotype Sorts" pitchFamily="2" charset="2"/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Simple analgesics: </a:t>
            </a:r>
            <a:r>
              <a:rPr lang="en-US" altLang="zh-TW" dirty="0" smtClean="0"/>
              <a:t>Paracetamol</a:t>
            </a:r>
            <a:r>
              <a:rPr lang="en-US" altLang="zh-TW" dirty="0"/>
              <a:t>, </a:t>
            </a:r>
            <a:r>
              <a:rPr lang="en-US" altLang="zh-TW" dirty="0" err="1" smtClean="0"/>
              <a:t>NSAID,Enoloic</a:t>
            </a:r>
            <a:r>
              <a:rPr lang="en-US" altLang="zh-TW" dirty="0" smtClean="0"/>
              <a:t> acids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Hormonal therapy: </a:t>
            </a:r>
            <a:r>
              <a:rPr lang="en-ZA" altLang="zh-TW" dirty="0" smtClean="0"/>
              <a:t>Combined </a:t>
            </a:r>
            <a:r>
              <a:rPr lang="en-ZA" altLang="zh-TW" dirty="0"/>
              <a:t>OC pills (low </a:t>
            </a:r>
            <a:r>
              <a:rPr lang="en-ZA" altLang="zh-TW" dirty="0" smtClean="0"/>
              <a:t>EE), Injectable Progestogens, IUCD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" y="0"/>
            <a:ext cx="7772400" cy="1790700"/>
          </a:xfrm>
        </p:spPr>
        <p:txBody>
          <a:bodyPr/>
          <a:lstStyle/>
          <a:p>
            <a:r>
              <a:rPr lang="en-ZA" b="1" dirty="0" smtClean="0">
                <a:solidFill>
                  <a:srgbClr val="FF0000"/>
                </a:solidFill>
              </a:rPr>
              <a:t>Surgical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LUNA- </a:t>
            </a:r>
            <a:r>
              <a:rPr lang="en-ZA" dirty="0" err="1" smtClean="0"/>
              <a:t>Laparascopic</a:t>
            </a:r>
            <a:r>
              <a:rPr lang="en-ZA" dirty="0" smtClean="0"/>
              <a:t> Uterosacral Nerve Ablation and </a:t>
            </a:r>
            <a:r>
              <a:rPr lang="en-ZA" dirty="0" err="1" smtClean="0"/>
              <a:t>Prescral</a:t>
            </a:r>
            <a:r>
              <a:rPr lang="en-ZA" dirty="0" smtClean="0"/>
              <a:t> </a:t>
            </a:r>
            <a:r>
              <a:rPr lang="en-ZA" dirty="0" err="1" smtClean="0"/>
              <a:t>neurectomy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208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00" y="864000"/>
            <a:ext cx="8133750" cy="1303200"/>
          </a:xfrm>
        </p:spPr>
        <p:txBody>
          <a:bodyPr>
            <a:noAutofit/>
          </a:bodyPr>
          <a:lstStyle/>
          <a:p>
            <a:r>
              <a:rPr lang="en-ZA" sz="5400" b="1" dirty="0" smtClean="0">
                <a:solidFill>
                  <a:srgbClr val="FF0000"/>
                </a:solidFill>
              </a:rPr>
              <a:t>Secondary Dysmenorrhoea</a:t>
            </a:r>
            <a:endParaRPr lang="en-ZA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70" y="3132000"/>
            <a:ext cx="7886700" cy="113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Treat according to the course 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9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67"/>
            <a:ext cx="8229600" cy="964413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Endometriosis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366"/>
            <a:ext cx="8229600" cy="1668699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Chronic </a:t>
            </a:r>
            <a:r>
              <a:rPr lang="en-ZA" dirty="0"/>
              <a:t>disease </a:t>
            </a:r>
            <a:r>
              <a:rPr lang="en-ZA" dirty="0" smtClean="0"/>
              <a:t>where endometrium tissue  </a:t>
            </a:r>
            <a:r>
              <a:rPr lang="en-ZA" dirty="0"/>
              <a:t>is found elsewhere in the body</a:t>
            </a:r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1986" name="Picture 2" descr="Illustration Of Endometriosis Sympt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50"/>
            <a:ext cx="8562828" cy="4315283"/>
          </a:xfrm>
          <a:prstGeom prst="rect">
            <a:avLst/>
          </a:prstGeom>
          <a:noFill/>
        </p:spPr>
      </p:pic>
      <p:pic>
        <p:nvPicPr>
          <p:cNvPr id="5" name="Picture 4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800" b="1" dirty="0" smtClean="0">
                <a:solidFill>
                  <a:srgbClr val="FF0000"/>
                </a:solidFill>
              </a:rPr>
              <a:t>Common Types Endometriosis</a:t>
            </a:r>
            <a:endParaRPr lang="en-ZA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Peritoneal endometriosis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Ovarian endometriosis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 Recto-vaginal endometriosis.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67"/>
            <a:ext cx="8229600" cy="964413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How does it causes pain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759"/>
            <a:ext cx="8229600" cy="30408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The endometrial tissue respond to normal cycle hormones and the also menstruate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In the ovary it forms a cysts called </a:t>
            </a:r>
            <a:r>
              <a:rPr lang="en-ZA" dirty="0" err="1" smtClean="0"/>
              <a:t>endometrioma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endParaRPr lang="en-ZA" dirty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Rectum </a:t>
            </a:r>
            <a:r>
              <a:rPr lang="en-ZA" dirty="0"/>
              <a:t>nodules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Tubes- obstruction and </a:t>
            </a:r>
            <a:r>
              <a:rPr lang="en-ZA" dirty="0" err="1" smtClean="0"/>
              <a:t>hydrosalpins</a:t>
            </a:r>
            <a:r>
              <a:rPr lang="en-ZA" dirty="0" smtClean="0"/>
              <a:t> </a:t>
            </a:r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llustration Of P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89346"/>
            <a:ext cx="6715172" cy="3964809"/>
          </a:xfrm>
          <a:prstGeom prst="rect">
            <a:avLst/>
          </a:prstGeom>
          <a:noFill/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ometriosis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5" y="321453"/>
            <a:ext cx="5643602" cy="4393437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6700" dirty="0" smtClean="0">
                <a:solidFill>
                  <a:srgbClr val="FF0000"/>
                </a:solidFill>
              </a:rPr>
              <a:t>Causes of </a:t>
            </a:r>
            <a:r>
              <a:rPr lang="en-ZA" sz="6700" dirty="0" err="1" smtClean="0">
                <a:solidFill>
                  <a:srgbClr val="FF0000"/>
                </a:solidFill>
              </a:rPr>
              <a:t>Endometrios</a:t>
            </a:r>
            <a:r>
              <a:rPr lang="en-ZA" sz="6700" dirty="0" smtClean="0">
                <a:solidFill>
                  <a:srgbClr val="FF0000"/>
                </a:solidFill>
              </a:rPr>
              <a:t/>
            </a:r>
            <a:br>
              <a:rPr lang="en-ZA" sz="6700" dirty="0" smtClean="0">
                <a:solidFill>
                  <a:srgbClr val="FF0000"/>
                </a:solidFill>
              </a:rPr>
            </a:br>
            <a:r>
              <a:rPr lang="en-ZA" b="1" dirty="0" smtClean="0"/>
              <a:t/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The cause of endometriosis is unknown.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Retrograde menstruations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Coelomic</a:t>
            </a:r>
            <a:r>
              <a:rPr lang="en-ZA" dirty="0" smtClean="0"/>
              <a:t> </a:t>
            </a:r>
            <a:r>
              <a:rPr lang="en-ZA" dirty="0" err="1" smtClean="0"/>
              <a:t>metaplasia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Iatrogenic Disseminations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Familial and Genetic 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583755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</a:t>
            </a:r>
            <a:r>
              <a:rPr lang="en-ZA" sz="6700" b="1" dirty="0" smtClean="0">
                <a:solidFill>
                  <a:srgbClr val="FF0000"/>
                </a:solidFill>
              </a:rPr>
              <a:t>Pelvic Scans</a:t>
            </a:r>
            <a:br>
              <a:rPr lang="en-ZA" sz="6700" b="1" dirty="0" smtClean="0">
                <a:solidFill>
                  <a:srgbClr val="FF0000"/>
                </a:solidFill>
              </a:rPr>
            </a:br>
            <a:endParaRPr lang="en-ZA" sz="6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Although it isn't possible to confirm endometriosis with scanning techniques alone</a:t>
            </a:r>
            <a:endParaRPr lang="en-ZA" dirty="0"/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CT scan, or MRI to help with diagnosis</a:t>
            </a:r>
            <a:endParaRPr lang="en-ZA" dirty="0"/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These may be able to detect larger endometrial growths or cysts. 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Woman Getting A Son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89346"/>
            <a:ext cx="6143668" cy="3643338"/>
          </a:xfrm>
          <a:prstGeom prst="rect">
            <a:avLst/>
          </a:prstGeom>
          <a:noFill/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5978"/>
            <a:ext cx="8258204" cy="1294202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sz="5300" b="1" dirty="0" smtClean="0">
                <a:solidFill>
                  <a:srgbClr val="FF0000"/>
                </a:solidFill>
              </a:rPr>
              <a:t>How is Endometriosis Treated?</a:t>
            </a:r>
            <a:r>
              <a:rPr lang="en-ZA" b="1" dirty="0" smtClean="0"/>
              <a:t/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r>
              <a:rPr lang="en-ZA" dirty="0" smtClean="0"/>
              <a:t>The goals</a:t>
            </a:r>
          </a:p>
          <a:p>
            <a:pPr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Pain relief and/or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Enhancement of fertility</a:t>
            </a:r>
          </a:p>
          <a:p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89345"/>
            <a:ext cx="8229600" cy="857256"/>
          </a:xfrm>
        </p:spPr>
        <p:txBody>
          <a:bodyPr/>
          <a:lstStyle/>
          <a:p>
            <a:r>
              <a:rPr lang="en-ZA" dirty="0" smtClean="0"/>
              <a:t>Decision is base 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299145">
            <a:off x="1344202" y="1375658"/>
            <a:ext cx="1561252" cy="548234"/>
          </a:xfrm>
        </p:spPr>
        <p:txBody>
          <a:bodyPr/>
          <a:lstStyle/>
          <a:p>
            <a:r>
              <a:rPr lang="en-ZA" dirty="0" smtClean="0">
                <a:solidFill>
                  <a:srgbClr val="FF0000"/>
                </a:solidFill>
              </a:rPr>
              <a:t>Fertility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6064"/>
            <a:ext cx="4040188" cy="18085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Surgical intervention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Laparascopy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3312948">
            <a:off x="6091682" y="1927177"/>
            <a:ext cx="1504843" cy="639762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Not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FF0000"/>
                </a:solidFill>
              </a:rPr>
              <a:t>for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FF0000"/>
                </a:solidFill>
              </a:rPr>
              <a:t>Fertility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39642"/>
            <a:ext cx="4041775" cy="1754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Medical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Hormones Treatments</a:t>
            </a:r>
            <a:endParaRPr lang="en-ZA" dirty="0"/>
          </a:p>
        </p:txBody>
      </p:sp>
      <p:pic>
        <p:nvPicPr>
          <p:cNvPr id="7" name="Picture 6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image_fundraising_b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964395"/>
            <a:ext cx="6715172" cy="3643338"/>
          </a:xfrm>
        </p:spPr>
      </p:pic>
      <p:pic>
        <p:nvPicPr>
          <p:cNvPr id="5" name="Picture 4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1"/>
            <a:ext cx="8305800" cy="1089660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Hormonal Medications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0260"/>
            <a:ext cx="8229600" cy="25143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Combine oral contraceptives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Progestogens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GnRH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818" y="0"/>
            <a:ext cx="6728445" cy="5015543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98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8"/>
            <a:ext cx="8229600" cy="910835"/>
          </a:xfrm>
        </p:spPr>
        <p:txBody>
          <a:bodyPr>
            <a:noAutofit/>
          </a:bodyPr>
          <a:lstStyle/>
          <a:p>
            <a:r>
              <a:rPr lang="en-ZA" sz="6000" b="1" dirty="0" err="1" smtClean="0">
                <a:solidFill>
                  <a:srgbClr val="FF0000"/>
                </a:solidFill>
              </a:rPr>
              <a:t>Dyspareunia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Adenomyosis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Recto –vaginal- Nodules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816"/>
            <a:ext cx="8229600" cy="1017992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Heavy Period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Enlarge womb ( </a:t>
            </a:r>
            <a:r>
              <a:rPr lang="en-ZA" dirty="0" err="1" smtClean="0"/>
              <a:t>Adenomyosis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Common Conditions</a:t>
            </a:r>
            <a:endParaRPr lang="en-ZA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1742295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shivhula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24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Infertility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Abnormal hormonal function,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 Infrequent intercourse (pain),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 Affected sperm transportation,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Tubal blockage,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 Ovarian damage following surgical treatment.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dirty="0" smtClean="0">
                <a:solidFill>
                  <a:srgbClr val="FF0000"/>
                </a:solidFill>
              </a:rPr>
              <a:t>Endometriosis Thinks of</a:t>
            </a:r>
            <a:endParaRPr lang="en-ZA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Painful Periods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Heavy Periods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Pelvic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Painful intercourse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Infertility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Hysterectomy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2799"/>
            <a:ext cx="7886700" cy="22999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TAH+BSO  will definitely cure the problems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52"/>
            <a:ext cx="8186766" cy="366726"/>
          </a:xfrm>
        </p:spPr>
        <p:txBody>
          <a:bodyPr>
            <a:no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Menopause</a:t>
            </a:r>
            <a:br>
              <a:rPr lang="en-ZA" sz="6000" b="1" dirty="0" smtClean="0">
                <a:solidFill>
                  <a:srgbClr val="FF0000"/>
                </a:solidFill>
              </a:rPr>
            </a:b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53759"/>
            <a:ext cx="8186766" cy="30408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Generally, the onset of menopause usually results in the decrease of endometriosis.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However, severe endometriosis can be reactivated by HRT or continued hormone production after menopause.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Uterine Fibroids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Common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25-30% of women over 35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Often asymtomatic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Incidentally detected on pelvic ultrasound</a:t>
            </a:r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Uterine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Fibroids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TW" dirty="0"/>
              <a:t>Symptoms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Abnormal Uterine Bleeding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Chronic Pelvic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Infertility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Abdominal distention ( Pressure )</a:t>
            </a:r>
            <a:endParaRPr lang="en-US" altLang="zh-TW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881" y="355002"/>
            <a:ext cx="6046592" cy="4788498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32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475" y="695325"/>
            <a:ext cx="6115050" cy="3752850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19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Woman Getting A Son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89346"/>
            <a:ext cx="6143668" cy="3643338"/>
          </a:xfrm>
          <a:prstGeom prst="rect">
            <a:avLst/>
          </a:prstGeom>
          <a:noFill/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603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719" y="0"/>
            <a:ext cx="7180544" cy="5143500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41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50" y="553002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Through  History Taking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79996"/>
            <a:ext cx="7886700" cy="32635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Age and Parity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Menstrual </a:t>
            </a:r>
            <a:r>
              <a:rPr lang="en-US" altLang="zh-TW" dirty="0"/>
              <a:t>history, LMP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Sexual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 </a:t>
            </a:r>
            <a:r>
              <a:rPr lang="en-US" altLang="zh-TW" dirty="0"/>
              <a:t>Cervical smear history</a:t>
            </a:r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</a:rPr>
              <a:t>Treatment</a:t>
            </a:r>
            <a:endParaRPr lang="en-US" altLang="zh-TW" sz="5400" b="1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77724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Surgical:  Myomectomy and  Hysterectomy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Medical treatment with </a:t>
            </a:r>
            <a:r>
              <a:rPr lang="en-US" altLang="zh-TW" dirty="0" err="1"/>
              <a:t>GnRH</a:t>
            </a:r>
            <a:r>
              <a:rPr lang="en-US" altLang="zh-TW" dirty="0"/>
              <a:t> analogue</a:t>
            </a:r>
          </a:p>
          <a:p>
            <a:pPr marL="457200" lvl="1" indent="0">
              <a:buNone/>
            </a:pPr>
            <a:r>
              <a:rPr lang="en-US" altLang="zh-TW" dirty="0"/>
              <a:t>shrink fibroids before surgery</a:t>
            </a:r>
          </a:p>
          <a:p>
            <a:pPr marL="457200" lvl="1" indent="0">
              <a:buNone/>
            </a:pPr>
            <a:r>
              <a:rPr lang="en-US" altLang="zh-TW" dirty="0"/>
              <a:t>buy time before menopause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2800" dirty="0" smtClean="0"/>
              <a:t>Embolization</a:t>
            </a:r>
            <a:endParaRPr lang="en-US" altLang="zh-TW" sz="2800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</a:rPr>
              <a:t>Post-Myomectomy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endParaRPr lang="en-US" altLang="zh-TW" dirty="0" smtClean="0"/>
          </a:p>
          <a:p>
            <a:pPr>
              <a:buFont typeface="Monotype Sorts" pitchFamily="2" charset="2"/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Fibroids </a:t>
            </a:r>
            <a:r>
              <a:rPr lang="en-US" altLang="zh-TW" dirty="0"/>
              <a:t>can recur after </a:t>
            </a:r>
            <a:r>
              <a:rPr lang="en-US" altLang="zh-TW" dirty="0" smtClean="0"/>
              <a:t>myomectomy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Advice </a:t>
            </a:r>
            <a:r>
              <a:rPr lang="en-US" altLang="zh-TW" dirty="0"/>
              <a:t>for pregnancy?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Caesarean </a:t>
            </a:r>
            <a:r>
              <a:rPr lang="en-US" altLang="zh-TW" dirty="0" smtClean="0"/>
              <a:t>delivery</a:t>
            </a:r>
            <a:endParaRPr lang="en-US" altLang="zh-TW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hivhula\Pictures\premenstrual-syndrome-pms-s1-photo-of-woman-and-calend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88" y="589346"/>
            <a:ext cx="7171946" cy="4071966"/>
          </a:xfrm>
          <a:prstGeom prst="rect">
            <a:avLst/>
          </a:prstGeom>
          <a:noFill/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273844"/>
            <a:ext cx="7939350" cy="2022955"/>
          </a:xfrm>
        </p:spPr>
        <p:txBody>
          <a:bodyPr>
            <a:noAutofit/>
          </a:bodyPr>
          <a:lstStyle/>
          <a:p>
            <a:r>
              <a:rPr lang="en-ZA" sz="5400" b="1" dirty="0" smtClean="0">
                <a:solidFill>
                  <a:srgbClr val="FF0000"/>
                </a:solidFill>
              </a:rPr>
              <a:t>Abnormal Uterine Bleeding</a:t>
            </a:r>
            <a:endParaRPr lang="en-ZA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00" y="2240419"/>
            <a:ext cx="78867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Normal Menstruation cycle 21-35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2-8 days of bleeding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Less than 80ml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18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What is Abnormal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6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ZA" sz="3200" dirty="0" smtClean="0"/>
              <a:t>Bleeding </a:t>
            </a:r>
            <a:r>
              <a:rPr lang="en-ZA" sz="3200" dirty="0"/>
              <a:t>between </a:t>
            </a:r>
            <a:r>
              <a:rPr lang="en-ZA" sz="3200" dirty="0" smtClean="0"/>
              <a:t>periods</a:t>
            </a:r>
          </a:p>
          <a:p>
            <a:pPr marL="228600" lvl="6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ZA" sz="3200" dirty="0" err="1" smtClean="0"/>
              <a:t>Postcoital</a:t>
            </a:r>
            <a:endParaRPr lang="en-ZA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/>
              <a:t>Spotting </a:t>
            </a:r>
            <a:r>
              <a:rPr lang="en-ZA" sz="3200" dirty="0" smtClean="0"/>
              <a:t>anytime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sz="3200" dirty="0" err="1" smtClean="0"/>
              <a:t>Menopousal</a:t>
            </a:r>
            <a:r>
              <a:rPr lang="en-ZA" sz="3200" dirty="0" smtClean="0"/>
              <a:t> bleeding</a:t>
            </a:r>
            <a:endParaRPr lang="en-ZA" sz="3200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81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200" y="841772"/>
            <a:ext cx="7731000" cy="1361428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solidFill>
                  <a:srgbClr val="FF0000"/>
                </a:solidFill>
              </a:rPr>
              <a:t>Terminology no longer used</a:t>
            </a:r>
            <a:endParaRPr lang="en-ZA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02835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err="1" smtClean="0"/>
              <a:t>Metrorrhagia</a:t>
            </a:r>
            <a:endParaRPr lang="en-ZA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err="1" smtClean="0"/>
              <a:t>Menometrorrhagia</a:t>
            </a:r>
            <a:endParaRPr lang="en-ZA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err="1"/>
              <a:t>Hypomenorrhoea</a:t>
            </a:r>
            <a:endParaRPr lang="en-ZA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err="1" smtClean="0"/>
              <a:t>Polymenorrhoea</a:t>
            </a:r>
            <a:endParaRPr lang="en-ZA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err="1" smtClean="0"/>
              <a:t>Oligomenorrhoea</a:t>
            </a:r>
            <a:endParaRPr lang="en-ZA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ZA" dirty="0" smtClean="0"/>
              <a:t>Menorrhagia</a:t>
            </a:r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15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What Causes Abnormal Uterine bleeding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14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50" y="928227"/>
            <a:ext cx="7886700" cy="994172"/>
          </a:xfrm>
        </p:spPr>
        <p:txBody>
          <a:bodyPr>
            <a:normAutofit/>
          </a:bodyPr>
          <a:lstStyle/>
          <a:p>
            <a:r>
              <a:rPr lang="en-ZA" sz="5400" dirty="0">
                <a:solidFill>
                  <a:srgbClr val="FF0000"/>
                </a:solidFill>
              </a:rPr>
              <a:t>Abnormal Pregnancy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2399"/>
            <a:ext cx="7886700" cy="27103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/>
              <a:t>Ectopic</a:t>
            </a:r>
          </a:p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Abortions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75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>
                <a:solidFill>
                  <a:srgbClr val="FF0000"/>
                </a:solidFill>
              </a:rPr>
              <a:t>Genital </a:t>
            </a:r>
            <a:r>
              <a:rPr lang="en-ZA" sz="6000" b="1" dirty="0" smtClean="0">
                <a:solidFill>
                  <a:srgbClr val="FF0000"/>
                </a:solidFill>
              </a:rPr>
              <a:t>Tract Pathology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Fibroids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Polyps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Adenomyosis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Endometrial hyperplasia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Infections</a:t>
            </a:r>
          </a:p>
          <a:p>
            <a:pPr marL="0" indent="0">
              <a:buNone/>
            </a:pPr>
            <a:endParaRPr lang="en-ZA" dirty="0" smtClean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81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50" y="914645"/>
            <a:ext cx="7886700" cy="994172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Iatrogenic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400" y="2311199"/>
            <a:ext cx="7816950" cy="23215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Hormonal contraceptives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IUCD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Drugs</a:t>
            </a:r>
          </a:p>
          <a:p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5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Investigations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706881"/>
            <a:ext cx="6602730" cy="2712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Pregnancy test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Urine </a:t>
            </a:r>
            <a:r>
              <a:rPr lang="en-US" altLang="zh-TW" dirty="0" err="1" smtClean="0"/>
              <a:t>dipstics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Ultrasound </a:t>
            </a:r>
            <a:r>
              <a:rPr lang="en-US" altLang="zh-TW" dirty="0" smtClean="0"/>
              <a:t>pelvis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Cytology smear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</a:rPr>
              <a:t>Abnormal 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>Vaginal Bleeding</a:t>
            </a:r>
            <a:endParaRPr lang="en-US" altLang="zh-TW" sz="54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Malignancies?</a:t>
            </a:r>
          </a:p>
          <a:p>
            <a:pPr lvl="1"/>
            <a:r>
              <a:rPr lang="en-US" altLang="zh-TW" dirty="0"/>
              <a:t>Carcinoma of corpus</a:t>
            </a:r>
          </a:p>
          <a:p>
            <a:pPr lvl="1"/>
            <a:r>
              <a:rPr lang="en-US" altLang="zh-TW" dirty="0"/>
              <a:t>Carcinoma of cervix</a:t>
            </a:r>
          </a:p>
          <a:p>
            <a:pPr lvl="1"/>
            <a:r>
              <a:rPr lang="en-US" altLang="zh-TW" dirty="0"/>
              <a:t>Oestrogen producing ovarian </a:t>
            </a:r>
            <a:r>
              <a:rPr lang="en-US" altLang="zh-TW" dirty="0" err="1"/>
              <a:t>tumour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Premaligant conditions?</a:t>
            </a:r>
          </a:p>
          <a:p>
            <a:pPr lvl="1"/>
            <a:r>
              <a:rPr lang="en-US" altLang="zh-TW" dirty="0"/>
              <a:t>Atypical endometrial hyperplasia</a:t>
            </a:r>
          </a:p>
          <a:p>
            <a:pPr lvl="1"/>
            <a:r>
              <a:rPr lang="en-US" altLang="zh-TW" dirty="0"/>
              <a:t>CIN (usually do not present with bleeding)</a:t>
            </a:r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FF0000"/>
                </a:solidFill>
              </a:rPr>
              <a:t>Dysfunctional Uterine Bleeding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57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Management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Detail history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Examination– Severe  Anaemia</a:t>
            </a:r>
          </a:p>
          <a:p>
            <a:pPr marL="0" indent="0">
              <a:buNone/>
            </a:pPr>
            <a:r>
              <a:rPr lang="en-ZA" dirty="0" smtClean="0"/>
              <a:t>                          -Bleeding disorder</a:t>
            </a:r>
          </a:p>
          <a:p>
            <a:pPr marL="0" indent="0">
              <a:buNone/>
            </a:pPr>
            <a:r>
              <a:rPr lang="en-ZA" dirty="0" smtClean="0"/>
              <a:t>                          -Hyper/hypo </a:t>
            </a:r>
            <a:r>
              <a:rPr lang="en-ZA" dirty="0" err="1" smtClean="0"/>
              <a:t>estogenism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Pelvic examination                    </a:t>
            </a:r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7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00" y="606264"/>
            <a:ext cx="7831350" cy="1763755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Acute Bleeding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050" y="2370019"/>
            <a:ext cx="78867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Haemodynamic stabilisation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Blood transfusion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Antifibrinolytic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40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Special Investigation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Cervical cytology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Endometrial sampling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Ultrasound ( vaginal probe)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Hysteroscopy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Saline infusion </a:t>
            </a:r>
            <a:r>
              <a:rPr lang="en-ZA" dirty="0" err="1" smtClean="0"/>
              <a:t>hysterography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13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Hormonal Therapy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Oral Progestogens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High dose oestrogen contain contraception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IUCD</a:t>
            </a:r>
          </a:p>
          <a:p>
            <a:pPr>
              <a:buFont typeface="Wingdings" panose="05000000000000000000" pitchFamily="2" charset="2"/>
              <a:buChar char="v"/>
            </a:pP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err="1" smtClean="0"/>
              <a:t>GnRH</a:t>
            </a:r>
            <a:r>
              <a:rPr lang="en-ZA" dirty="0" smtClean="0"/>
              <a:t> analogues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83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00" y="273844"/>
            <a:ext cx="8054550" cy="2282155"/>
          </a:xfrm>
        </p:spPr>
        <p:txBody>
          <a:bodyPr>
            <a:normAutofit/>
          </a:bodyPr>
          <a:lstStyle/>
          <a:p>
            <a:r>
              <a:rPr lang="en-ZA" sz="6000" b="1" dirty="0" smtClean="0">
                <a:solidFill>
                  <a:srgbClr val="FF0000"/>
                </a:solidFill>
              </a:rPr>
              <a:t>Surgical</a:t>
            </a:r>
            <a:endParaRPr lang="en-Z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0" y="2406019"/>
            <a:ext cx="78867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Uterine </a:t>
            </a:r>
            <a:r>
              <a:rPr lang="en-ZA" dirty="0" err="1" smtClean="0"/>
              <a:t>curratage</a:t>
            </a:r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Endometrial ablation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Hysterectomy</a:t>
            </a:r>
            <a:endParaRPr lang="en-ZA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32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250" y="590400"/>
            <a:ext cx="7886700" cy="1375199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When </a:t>
            </a:r>
            <a:r>
              <a:rPr lang="en-US" altLang="zh-TW" sz="3200" b="1" dirty="0">
                <a:solidFill>
                  <a:srgbClr val="FF0000"/>
                </a:solidFill>
              </a:rPr>
              <a:t>to consider medical treatment as failure?</a:t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endParaRPr lang="en-US" altLang="zh-TW" sz="3200" b="1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zh-TW" altLang="en-US" dirty="0"/>
          </a:p>
          <a:p>
            <a:pPr>
              <a:buFont typeface="Monotype Sorts" pitchFamily="2" charset="2"/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Failure to relieve patient’s symptoms after 3 </a:t>
            </a:r>
            <a:r>
              <a:rPr lang="en-US" altLang="zh-TW" dirty="0" smtClean="0"/>
              <a:t>months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Remains anaemic after 3 months</a:t>
            </a:r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5400" b="1" dirty="0">
                <a:solidFill>
                  <a:srgbClr val="FF0000"/>
                </a:solidFill>
              </a:rPr>
              <a:t>Abnormal 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>Vaginal Bleeding</a:t>
            </a:r>
            <a:endParaRPr lang="en-US" altLang="zh-TW" sz="5400" b="1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TW" dirty="0"/>
              <a:t>When to refer: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Over </a:t>
            </a:r>
            <a:r>
              <a:rPr lang="en-US" altLang="zh-TW" dirty="0"/>
              <a:t>the age of 40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High </a:t>
            </a:r>
            <a:r>
              <a:rPr lang="en-US" altLang="zh-TW" dirty="0"/>
              <a:t>risk of endometrial Ca (obesity, </a:t>
            </a:r>
            <a:r>
              <a:rPr lang="en-US" altLang="zh-TW" dirty="0" smtClean="0"/>
              <a:t>DM,HRT)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Uterus </a:t>
            </a:r>
            <a:r>
              <a:rPr lang="en-US" altLang="zh-TW" dirty="0"/>
              <a:t>&gt; 10 week size or irregular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Cervical </a:t>
            </a:r>
            <a:r>
              <a:rPr lang="en-US" altLang="zh-TW" dirty="0"/>
              <a:t>pathology suspected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No </a:t>
            </a:r>
            <a:r>
              <a:rPr lang="en-US" altLang="zh-TW" dirty="0"/>
              <a:t>response to medical treatment</a:t>
            </a:r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50" y="373900"/>
            <a:ext cx="6693250" cy="3953300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14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5520"/>
            <a:ext cx="7772400" cy="1790700"/>
          </a:xfrm>
        </p:spPr>
        <p:txBody>
          <a:bodyPr/>
          <a:lstStyle/>
          <a:p>
            <a:r>
              <a:rPr lang="en-ZA" b="1" dirty="0" smtClean="0">
                <a:solidFill>
                  <a:srgbClr val="FF0000"/>
                </a:solidFill>
              </a:rPr>
              <a:t>Dysmenorrhoea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227" y="2443520"/>
            <a:ext cx="6858000" cy="2142880"/>
          </a:xfrm>
        </p:spPr>
        <p:txBody>
          <a:bodyPr>
            <a:normAutofit/>
          </a:bodyPr>
          <a:lstStyle/>
          <a:p>
            <a:pPr algn="l"/>
            <a:r>
              <a:rPr lang="en-ZA" sz="3600" dirty="0" smtClean="0"/>
              <a:t>Painful menstruations</a:t>
            </a:r>
            <a:endParaRPr lang="en-ZA" sz="3600" dirty="0"/>
          </a:p>
        </p:txBody>
      </p:sp>
      <p:pic>
        <p:nvPicPr>
          <p:cNvPr id="4" name="Picture 3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38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Vaginal Discharge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Physiological: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midcycle, premenstrual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Pathological: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odour, itchiness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blood stained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Postmenopausal: atrophic </a:t>
            </a:r>
            <a:r>
              <a:rPr lang="en-US" altLang="zh-TW" dirty="0" err="1"/>
              <a:t>vaginitis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Vaginal Discharge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Speculum examination is necessary and digital examination preferred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Gram’s stain smear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Amine test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Wet </a:t>
            </a:r>
            <a:r>
              <a:rPr lang="en-US" altLang="zh-TW" dirty="0"/>
              <a:t>mount </a:t>
            </a:r>
            <a:r>
              <a:rPr lang="en-US" altLang="zh-TW" dirty="0" smtClean="0"/>
              <a:t>test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Need </a:t>
            </a:r>
            <a:r>
              <a:rPr lang="en-US" altLang="zh-TW" dirty="0"/>
              <a:t>to take culture swab</a:t>
            </a:r>
            <a:r>
              <a:rPr lang="en-US" altLang="zh-TW" dirty="0" smtClean="0"/>
              <a:t>?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Need to screen for STD?</a:t>
            </a:r>
          </a:p>
          <a:p>
            <a:endParaRPr lang="zh-TW" altLang="en-US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Vaginal Discharge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TW" dirty="0"/>
              <a:t>Need to refer?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Recurrent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Blood stained and not midcycle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Fail to response to treatment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Uterine or cervical pathology suspected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TW" dirty="0"/>
              <a:t>Postmenopausal and fails to respond to HRT</a:t>
            </a:r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Vaginal Discharge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zh-TW" dirty="0"/>
              <a:t>In children: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Think of foreign body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Sexual abuse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Examination under </a:t>
            </a:r>
            <a:r>
              <a:rPr lang="en-US" altLang="zh-TW" dirty="0" err="1" smtClean="0"/>
              <a:t>anaethesia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May need referral</a:t>
            </a:r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Conclusion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835" y="1219796"/>
            <a:ext cx="7772400" cy="35433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Many </a:t>
            </a:r>
            <a:r>
              <a:rPr lang="en-US" altLang="zh-TW" dirty="0"/>
              <a:t>common </a:t>
            </a:r>
            <a:r>
              <a:rPr lang="en-US" altLang="zh-TW" dirty="0" err="1" smtClean="0"/>
              <a:t>Gynaecological</a:t>
            </a:r>
            <a:r>
              <a:rPr lang="en-US" altLang="zh-TW" dirty="0" smtClean="0"/>
              <a:t> condition  </a:t>
            </a:r>
            <a:r>
              <a:rPr lang="en-US" altLang="zh-TW" dirty="0"/>
              <a:t>can </a:t>
            </a:r>
            <a:r>
              <a:rPr lang="en-US" altLang="zh-TW" dirty="0" smtClean="0"/>
              <a:t>be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managed by GP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Reasons </a:t>
            </a:r>
            <a:r>
              <a:rPr lang="en-US" altLang="zh-TW" dirty="0"/>
              <a:t>for referral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 </a:t>
            </a:r>
            <a:r>
              <a:rPr lang="en-US" altLang="zh-TW" dirty="0"/>
              <a:t>Unsure diagnosis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 Special investigations???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 Not responding to treatment or recurrence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 Second </a:t>
            </a:r>
            <a:r>
              <a:rPr lang="en-US" altLang="zh-TW" dirty="0"/>
              <a:t>opinion</a:t>
            </a:r>
          </a:p>
          <a:p>
            <a:pPr>
              <a:buFont typeface="Monotype Sorts" pitchFamily="2" charset="2"/>
              <a:buNone/>
            </a:pPr>
            <a:endParaRPr lang="en-US" altLang="zh-TW" dirty="0"/>
          </a:p>
          <a:p>
            <a:pPr>
              <a:buFont typeface="Monotype Sorts" pitchFamily="2" charset="2"/>
              <a:buNone/>
            </a:pPr>
            <a:endParaRPr lang="zh-TW" altLang="en-US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shivhula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48933" y="31877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dirty="0"/>
              <a:t>Dr </a:t>
            </a:r>
            <a:r>
              <a:rPr lang="en-ZA" dirty="0" err="1"/>
              <a:t>Fulufhelo</a:t>
            </a:r>
            <a:r>
              <a:rPr lang="en-ZA" dirty="0"/>
              <a:t> </a:t>
            </a:r>
            <a:r>
              <a:rPr lang="en-ZA" dirty="0" err="1"/>
              <a:t>Tshivhula</a:t>
            </a:r>
            <a:endParaRPr lang="en-ZA" dirty="0"/>
          </a:p>
          <a:p>
            <a:pPr algn="ctr"/>
            <a:r>
              <a:rPr lang="en-ZA" dirty="0"/>
              <a:t>Specialist Gynaecologist</a:t>
            </a:r>
          </a:p>
          <a:p>
            <a:pPr algn="ctr"/>
            <a:r>
              <a:rPr lang="en-ZA" dirty="0"/>
              <a:t>Polokwane</a:t>
            </a:r>
          </a:p>
          <a:p>
            <a:pPr algn="ctr"/>
            <a:r>
              <a:rPr lang="en-ZA" dirty="0"/>
              <a:t>62 Burger street</a:t>
            </a:r>
          </a:p>
          <a:p>
            <a:pPr algn="ctr"/>
            <a:r>
              <a:rPr lang="en-ZA" dirty="0"/>
              <a:t>015 291 4310</a:t>
            </a:r>
          </a:p>
        </p:txBody>
      </p:sp>
    </p:spTree>
    <p:extLst>
      <p:ext uri="{BB962C8B-B14F-4D97-AF65-F5344CB8AC3E}">
        <p14:creationId xmlns:p14="http://schemas.microsoft.com/office/powerpoint/2010/main" xmlns="" val="1613124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Dysmenorrhoea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ZA" sz="3600" u="sng" dirty="0" smtClean="0">
                <a:solidFill>
                  <a:srgbClr val="FF0000"/>
                </a:solidFill>
              </a:rPr>
              <a:t>Primary</a:t>
            </a:r>
            <a:endParaRPr lang="en-ZA" sz="3600" u="sng" dirty="0">
              <a:solidFill>
                <a:srgbClr val="FF0000"/>
              </a:solidFill>
            </a:endParaRPr>
          </a:p>
          <a:p>
            <a:endParaRPr lang="en-Z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Spasmodic painful menstrual cramps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No underlying organic pathology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sz="3600" u="sng" dirty="0" smtClean="0">
                <a:solidFill>
                  <a:srgbClr val="FF0000"/>
                </a:solidFill>
              </a:rPr>
              <a:t>Secondary</a:t>
            </a:r>
          </a:p>
          <a:p>
            <a:endParaRPr lang="en-ZA" dirty="0"/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Endometriosis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Ovarian cyst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PID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dirty="0" smtClean="0"/>
              <a:t>Fibroid</a:t>
            </a:r>
            <a:endParaRPr lang="en-ZA" dirty="0"/>
          </a:p>
        </p:txBody>
      </p:sp>
      <p:pic>
        <p:nvPicPr>
          <p:cNvPr id="5" name="Picture 4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67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Primary </a:t>
            </a:r>
            <a:r>
              <a:rPr lang="en-US" altLang="zh-TW" sz="6000" b="1" dirty="0" err="1" smtClean="0">
                <a:solidFill>
                  <a:srgbClr val="FF0000"/>
                </a:solidFill>
              </a:rPr>
              <a:t>Dysmenorrhoea</a:t>
            </a:r>
            <a:endParaRPr lang="en-US" altLang="zh-TW" sz="6000" b="1" dirty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Onset a few years after menarche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Regular cycles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Pain for less than 2 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/>
              <a:t>Cramping pain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dirty="0" smtClean="0"/>
              <a:t>Nausea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2400" dirty="0" smtClean="0"/>
              <a:t>Radiation </a:t>
            </a:r>
            <a:r>
              <a:rPr lang="en-US" altLang="zh-TW" sz="2400" dirty="0"/>
              <a:t>to thigh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2400" dirty="0" smtClean="0"/>
              <a:t>Relieved </a:t>
            </a:r>
            <a:r>
              <a:rPr lang="en-US" altLang="zh-TW" sz="2400" dirty="0"/>
              <a:t>after childbirth, but may recur after some years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2" descr="tshivhul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0470" y="0"/>
            <a:ext cx="993530" cy="1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2624" y="0"/>
            <a:ext cx="7026639" cy="5143500"/>
          </a:xfrm>
          <a:prstGeom prst="rect">
            <a:avLst/>
          </a:prstGeom>
        </p:spPr>
      </p:pic>
      <p:pic>
        <p:nvPicPr>
          <p:cNvPr id="3" name="Picture 2" descr="tshivhula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3" y="0"/>
            <a:ext cx="984737" cy="10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9" y="4714875"/>
            <a:ext cx="11811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86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nita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onitas" id="{4EB35A6D-17A4-C245-8DEC-62E6D028CEE8}" vid="{5E266519-078E-3044-9A6C-A8B61FACBECE}"/>
    </a:ext>
  </a:extLst>
</a:theme>
</file>

<file path=ppt/theme/theme2.xml><?xml version="1.0" encoding="utf-8"?>
<a:theme xmlns:a="http://schemas.openxmlformats.org/drawingml/2006/main" name="1_Bonita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onitas" id="{4EB35A6D-17A4-C245-8DEC-62E6D028CEE8}" vid="{5E266519-078E-3044-9A6C-A8B61FACBECE}"/>
    </a:ext>
  </a:extLst>
</a:theme>
</file>

<file path=ppt/theme/theme3.xml><?xml version="1.0" encoding="utf-8"?>
<a:theme xmlns:a="http://schemas.openxmlformats.org/drawingml/2006/main" name="2_Bonita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onitas" id="{4EB35A6D-17A4-C245-8DEC-62E6D028CEE8}" vid="{5E266519-078E-3044-9A6C-A8B61FACBEC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1834</TotalTime>
  <Words>790</Words>
  <Application>Microsoft Office PowerPoint</Application>
  <PresentationFormat>On-screen Show (16:9)</PresentationFormat>
  <Paragraphs>292</Paragraphs>
  <Slides>65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Calibri Light</vt:lpstr>
      <vt:lpstr>新細明體</vt:lpstr>
      <vt:lpstr>Wingdings</vt:lpstr>
      <vt:lpstr>Monotype Sorts</vt:lpstr>
      <vt:lpstr>Bonitas</vt:lpstr>
      <vt:lpstr>1_Bonitas</vt:lpstr>
      <vt:lpstr>2_Bonitas</vt:lpstr>
      <vt:lpstr>Slide 1</vt:lpstr>
      <vt:lpstr>Slide 2</vt:lpstr>
      <vt:lpstr>Common Conditions</vt:lpstr>
      <vt:lpstr>Through  History Taking</vt:lpstr>
      <vt:lpstr>Investigations</vt:lpstr>
      <vt:lpstr>Dysmenorrhoea</vt:lpstr>
      <vt:lpstr>Dysmenorrhoea</vt:lpstr>
      <vt:lpstr>Primary Dysmenorrhoea</vt:lpstr>
      <vt:lpstr>Slide 9</vt:lpstr>
      <vt:lpstr>   Management </vt:lpstr>
      <vt:lpstr>Slide 11</vt:lpstr>
      <vt:lpstr>Medical Treatment </vt:lpstr>
      <vt:lpstr>Surgical</vt:lpstr>
      <vt:lpstr>Secondary Dysmenorrhoea</vt:lpstr>
      <vt:lpstr>Endometriosis</vt:lpstr>
      <vt:lpstr>Slide 16</vt:lpstr>
      <vt:lpstr>Common Types Endometriosis</vt:lpstr>
      <vt:lpstr>How does it causes pain</vt:lpstr>
      <vt:lpstr>Slide 19</vt:lpstr>
      <vt:lpstr>   Causes of Endometrios  </vt:lpstr>
      <vt:lpstr> Pelvic Scans </vt:lpstr>
      <vt:lpstr>Slide 22</vt:lpstr>
      <vt:lpstr>  How is Endometriosis Treated? </vt:lpstr>
      <vt:lpstr>Decision is base on</vt:lpstr>
      <vt:lpstr>Slide 25</vt:lpstr>
      <vt:lpstr>Hormonal Medications</vt:lpstr>
      <vt:lpstr>Slide 27</vt:lpstr>
      <vt:lpstr>Dyspareunia</vt:lpstr>
      <vt:lpstr>Heavy Period</vt:lpstr>
      <vt:lpstr>Infertility</vt:lpstr>
      <vt:lpstr>Endometriosis Thinks of</vt:lpstr>
      <vt:lpstr>Hysterectomy</vt:lpstr>
      <vt:lpstr>Menopause </vt:lpstr>
      <vt:lpstr>Uterine Fibroids</vt:lpstr>
      <vt:lpstr>Uterine Fibroids</vt:lpstr>
      <vt:lpstr>Slide 36</vt:lpstr>
      <vt:lpstr>Slide 37</vt:lpstr>
      <vt:lpstr>Slide 38</vt:lpstr>
      <vt:lpstr>Slide 39</vt:lpstr>
      <vt:lpstr>Treatment</vt:lpstr>
      <vt:lpstr>Post-Myomectomy</vt:lpstr>
      <vt:lpstr>Slide 42</vt:lpstr>
      <vt:lpstr>Abnormal Uterine Bleeding</vt:lpstr>
      <vt:lpstr>What is Abnormal</vt:lpstr>
      <vt:lpstr>Terminology no longer used</vt:lpstr>
      <vt:lpstr>What Causes Abnormal Uterine bleeding</vt:lpstr>
      <vt:lpstr>Abnormal Pregnancy state</vt:lpstr>
      <vt:lpstr>Genital Tract Pathology</vt:lpstr>
      <vt:lpstr>Iatrogenic</vt:lpstr>
      <vt:lpstr>Abnormal Vaginal Bleeding</vt:lpstr>
      <vt:lpstr>Dysfunctional Uterine Bleeding</vt:lpstr>
      <vt:lpstr>Management</vt:lpstr>
      <vt:lpstr>Acute Bleeding</vt:lpstr>
      <vt:lpstr>Special Investigation</vt:lpstr>
      <vt:lpstr>Hormonal Therapy</vt:lpstr>
      <vt:lpstr>Surgical</vt:lpstr>
      <vt:lpstr>When to consider medical treatment as failure? </vt:lpstr>
      <vt:lpstr>Abnormal Vaginal Bleeding</vt:lpstr>
      <vt:lpstr>Slide 59</vt:lpstr>
      <vt:lpstr>Vaginal Discharge</vt:lpstr>
      <vt:lpstr>Vaginal Discharge</vt:lpstr>
      <vt:lpstr>Vaginal Discharge</vt:lpstr>
      <vt:lpstr>Vaginal Discharge</vt:lpstr>
      <vt:lpstr>Conclusion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Tshepo Mokwena</dc:creator>
  <cp:lastModifiedBy>reception</cp:lastModifiedBy>
  <cp:revision>202</cp:revision>
  <cp:lastPrinted>2015-07-20T20:02:38Z</cp:lastPrinted>
  <dcterms:created xsi:type="dcterms:W3CDTF">2014-10-05T19:30:26Z</dcterms:created>
  <dcterms:modified xsi:type="dcterms:W3CDTF">2016-01-24T15:18:37Z</dcterms:modified>
</cp:coreProperties>
</file>